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raiyon.com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29768">
              <a:defRPr sz="4136"/>
            </a:lvl1pPr>
          </a:lstStyle>
          <a:p>
            <a:pPr/>
            <a:r>
              <a:t>Visual AI Tools: Enhancing Creativity and Security in the Oil Sector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Exploring AI-Driven Image Generation and Deepfake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Quiz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 Time</a:t>
            </a:r>
          </a:p>
        </p:txBody>
      </p:sp>
      <p:grpSp>
        <p:nvGrpSpPr>
          <p:cNvPr id="124" name="Image Gallery"/>
          <p:cNvGrpSpPr/>
          <p:nvPr/>
        </p:nvGrpSpPr>
        <p:grpSpPr>
          <a:xfrm>
            <a:off x="1286105" y="1217995"/>
            <a:ext cx="6571790" cy="4650956"/>
            <a:chOff x="0" y="0"/>
            <a:chExt cx="6571788" cy="4650954"/>
          </a:xfrm>
        </p:grpSpPr>
        <p:pic>
          <p:nvPicPr>
            <p:cNvPr id="122" name="Screenshot 2025-08-11 at 3.20.23 PM.png" descr="Screenshot 2025-08-11 at 3.20.2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1933" r="0" b="15101"/>
            <a:stretch>
              <a:fillRect/>
            </a:stretch>
          </p:blipFill>
          <p:spPr>
            <a:xfrm>
              <a:off x="0" y="0"/>
              <a:ext cx="6571789" cy="41807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Real or Fake?"/>
            <p:cNvSpPr/>
            <p:nvPr/>
          </p:nvSpPr>
          <p:spPr>
            <a:xfrm>
              <a:off x="0" y="4256907"/>
              <a:ext cx="6571789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Real or Fake?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Quiz Tim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 Time…</a:t>
            </a:r>
          </a:p>
        </p:txBody>
      </p:sp>
      <p:grpSp>
        <p:nvGrpSpPr>
          <p:cNvPr id="129" name="Image Gallery"/>
          <p:cNvGrpSpPr/>
          <p:nvPr/>
        </p:nvGrpSpPr>
        <p:grpSpPr>
          <a:xfrm>
            <a:off x="889000" y="1181003"/>
            <a:ext cx="7366000" cy="5156201"/>
            <a:chOff x="0" y="0"/>
            <a:chExt cx="7366000" cy="5156200"/>
          </a:xfrm>
        </p:grpSpPr>
        <p:pic>
          <p:nvPicPr>
            <p:cNvPr id="127" name="Screenshot 2025-08-11 at 3.19.30 PM.png" descr="Screenshot 2025-08-11 at 3.19.30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0175" r="0" b="27595"/>
            <a:stretch>
              <a:fillRect/>
            </a:stretch>
          </p:blipFill>
          <p:spPr>
            <a:xfrm>
              <a:off x="0" y="0"/>
              <a:ext cx="7366000" cy="4685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Real or Fake?"/>
            <p:cNvSpPr/>
            <p:nvPr/>
          </p:nvSpPr>
          <p:spPr>
            <a:xfrm>
              <a:off x="0" y="4762152"/>
              <a:ext cx="7366000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Real or Fake?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Quiz Time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 Time..</a:t>
            </a:r>
          </a:p>
        </p:txBody>
      </p:sp>
      <p:grpSp>
        <p:nvGrpSpPr>
          <p:cNvPr id="134" name="Image Gallery"/>
          <p:cNvGrpSpPr/>
          <p:nvPr/>
        </p:nvGrpSpPr>
        <p:grpSpPr>
          <a:xfrm>
            <a:off x="750847" y="1243016"/>
            <a:ext cx="7366001" cy="5156201"/>
            <a:chOff x="0" y="0"/>
            <a:chExt cx="7366000" cy="5156200"/>
          </a:xfrm>
        </p:grpSpPr>
        <p:pic>
          <p:nvPicPr>
            <p:cNvPr id="132" name="Screenshot 2025-08-11 at 3.34.42 PM.png" descr="Screenshot 2025-08-11 at 3.34.42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995" r="0" b="1995"/>
            <a:stretch>
              <a:fillRect/>
            </a:stretch>
          </p:blipFill>
          <p:spPr>
            <a:xfrm>
              <a:off x="0" y="0"/>
              <a:ext cx="7366000" cy="4685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Real or Fake?"/>
            <p:cNvSpPr/>
            <p:nvPr/>
          </p:nvSpPr>
          <p:spPr>
            <a:xfrm>
              <a:off x="0" y="4762152"/>
              <a:ext cx="7366000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Real or Fake?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Quiz Tim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Quiz Time…</a:t>
            </a:r>
          </a:p>
        </p:txBody>
      </p:sp>
      <p:grpSp>
        <p:nvGrpSpPr>
          <p:cNvPr id="139" name="Image Gallery"/>
          <p:cNvGrpSpPr/>
          <p:nvPr/>
        </p:nvGrpSpPr>
        <p:grpSpPr>
          <a:xfrm>
            <a:off x="819923" y="1217113"/>
            <a:ext cx="7366001" cy="5156201"/>
            <a:chOff x="0" y="0"/>
            <a:chExt cx="7366000" cy="5156200"/>
          </a:xfrm>
        </p:grpSpPr>
        <p:pic>
          <p:nvPicPr>
            <p:cNvPr id="137" name="Screenshot 2025-08-11 at 3.39.39 PM.png" descr="Screenshot 2025-08-11 at 3.39.39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258" t="0" r="6258" b="0"/>
            <a:stretch>
              <a:fillRect/>
            </a:stretch>
          </p:blipFill>
          <p:spPr>
            <a:xfrm>
              <a:off x="0" y="0"/>
              <a:ext cx="7366000" cy="46859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8" name="Real or Fake?"/>
            <p:cNvSpPr/>
            <p:nvPr/>
          </p:nvSpPr>
          <p:spPr>
            <a:xfrm>
              <a:off x="0" y="4762152"/>
              <a:ext cx="7366000" cy="3940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Real or Fake?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inal on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one…</a:t>
            </a:r>
          </a:p>
        </p:txBody>
      </p:sp>
      <p:grpSp>
        <p:nvGrpSpPr>
          <p:cNvPr id="144" name="Image Gallery"/>
          <p:cNvGrpSpPr/>
          <p:nvPr/>
        </p:nvGrpSpPr>
        <p:grpSpPr>
          <a:xfrm>
            <a:off x="1027152" y="1237912"/>
            <a:ext cx="6888483" cy="4852423"/>
            <a:chOff x="0" y="0"/>
            <a:chExt cx="6888481" cy="4852422"/>
          </a:xfrm>
        </p:grpSpPr>
        <p:pic>
          <p:nvPicPr>
            <p:cNvPr id="142" name="Screenshot 2025-08-11 at 3.20.01 PM.png" descr="Screenshot 2025-08-11 at 3.20.01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1808" r="0" b="40503"/>
            <a:stretch>
              <a:fillRect/>
            </a:stretch>
          </p:blipFill>
          <p:spPr>
            <a:xfrm>
              <a:off x="0" y="0"/>
              <a:ext cx="6888482" cy="43821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3" name="Real or Fake?"/>
            <p:cNvSpPr/>
            <p:nvPr/>
          </p:nvSpPr>
          <p:spPr>
            <a:xfrm>
              <a:off x="0" y="4458374"/>
              <a:ext cx="6888482" cy="394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Real or Fake?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Deepfake Detection Tools</a:t>
            </a:r>
          </a:p>
        </p:txBody>
      </p:sp>
      <p:sp>
        <p:nvSpPr>
          <p:cNvPr id="147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Importance: Identifying and mitigating risks associated with deepfakes.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DeepSafe</a:t>
            </a:r>
          </a:p>
        </p:txBody>
      </p:sp>
      <p:sp>
        <p:nvSpPr>
          <p:cNvPr id="15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Description: A web application for deepfake detection.</a:t>
            </a:r>
          </a:p>
          <a:p>
            <a:pPr/>
            <a:r>
              <a:t>Features: Multi-model support, image and video analysis, GPU acceleration.</a:t>
            </a:r>
          </a:p>
          <a:p>
            <a:pPr/>
            <a:r>
              <a:t>Use Cases: Verifying media authenticity in corporate communications.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Deepstar</a:t>
            </a:r>
          </a:p>
        </p:txBody>
      </p:sp>
      <p:sp>
        <p:nvSpPr>
          <p:cNvPr id="153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Description: An open-source toolkit for deepfake detection.</a:t>
            </a:r>
          </a:p>
          <a:p>
            <a:pPr/>
            <a:r>
              <a:t>Features: Community-driven, adaptable, supports various detection techniques.</a:t>
            </a:r>
          </a:p>
          <a:p>
            <a:pPr/>
            <a:r>
              <a:t>Use Cases: Enhancing security measures in digital content.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TrueMedia.org</a:t>
            </a:r>
          </a:p>
        </p:txBody>
      </p:sp>
      <p:sp>
        <p:nvSpPr>
          <p:cNvPr id="156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Description: A platform offering deepfake detection models.</a:t>
            </a:r>
          </a:p>
          <a:p>
            <a:pPr/>
            <a:r>
              <a:t>Features: Free tools, focuses on political deepfakes, supports fact-checking.</a:t>
            </a:r>
          </a:p>
          <a:p>
            <a:pPr/>
            <a:r>
              <a:t>Use Cases: Ensuring media integrity in public communications.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z="4092"/>
            </a:lvl1pPr>
          </a:lstStyle>
          <a:p>
            <a:pPr/>
            <a:r>
              <a:t>Implementing AI Tools in the Oil Sector</a:t>
            </a:r>
          </a:p>
        </p:txBody>
      </p:sp>
      <p:sp>
        <p:nvSpPr>
          <p:cNvPr id="159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Benefits:</a:t>
            </a:r>
          </a:p>
          <a:p>
            <a:pPr/>
            <a:r>
              <a:t>- Enhanced training simulations.</a:t>
            </a:r>
          </a:p>
          <a:p>
            <a:pPr/>
            <a:r>
              <a:t>- Improved marketing materials.</a:t>
            </a:r>
          </a:p>
          <a:p>
            <a:pPr/>
            <a:r>
              <a:t>- Strengthened security protocols.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Visual AI</a:t>
            </a:r>
          </a:p>
        </p:txBody>
      </p:sp>
      <p:sp>
        <p:nvSpPr>
          <p:cNvPr id="9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Artificial Intelligence technologies that enable machines to interpret, generate, and manipulate visual content.</a:t>
            </a:r>
          </a:p>
          <a:p>
            <a:pPr/>
            <a:r>
              <a:t>Importance: Streamlines workflows, enhances creativity, and bolsters security measures.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Considerations for Adoption</a:t>
            </a:r>
          </a:p>
        </p:txBody>
      </p:sp>
      <p:sp>
        <p:nvSpPr>
          <p:cNvPr id="162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Challenges:</a:t>
            </a:r>
          </a:p>
          <a:p>
            <a:pPr/>
            <a:r>
              <a:t>- Infrastructure requirements.</a:t>
            </a:r>
          </a:p>
          <a:p>
            <a:pPr/>
            <a:r>
              <a:t>- Data privacy concerns.</a:t>
            </a:r>
          </a:p>
          <a:p>
            <a:pPr/>
            <a:r>
              <a:t>- Training and skill development.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Case Study: AI in Oil Sector</a:t>
            </a:r>
          </a:p>
        </p:txBody>
      </p:sp>
      <p:sp>
        <p:nvSpPr>
          <p:cNvPr id="165" name="Content Placeholder 2"/>
          <p:cNvSpPr txBox="1"/>
          <p:nvPr>
            <p:ph type="body" idx="1"/>
          </p:nvPr>
        </p:nvSpPr>
        <p:spPr>
          <a:xfrm>
            <a:off x="469900" y="16256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Scenario: Using AI-generated images for equipment maintenance training.</a:t>
            </a:r>
          </a:p>
          <a:p>
            <a:pPr/>
            <a:r>
              <a:t>Outcome: Improved training efficiency and reduced errors.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of Visual AI in the Oil Sector</a:t>
            </a:r>
          </a:p>
        </p:txBody>
      </p:sp>
      <p:sp>
        <p:nvSpPr>
          <p:cNvPr id="16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- Integration with augmented reality (AR).</a:t>
            </a:r>
          </a:p>
          <a:p>
            <a:pPr/>
            <a:r>
              <a:t>- Real-time deepfake detection in communications.</a:t>
            </a:r>
          </a:p>
          <a:p>
            <a:pPr/>
            <a:r>
              <a:t>- Advanced predictive maintenance using AI-generated simulations.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Practices for Using AI Tools</a:t>
            </a:r>
          </a:p>
        </p:txBody>
      </p:sp>
      <p:sp>
        <p:nvSpPr>
          <p:cNvPr id="17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Recommendations:</a:t>
            </a:r>
          </a:p>
          <a:p>
            <a:pPr/>
            <a:r>
              <a:t>- Regularly update models.</a:t>
            </a:r>
          </a:p>
          <a:p>
            <a:pPr/>
            <a:r>
              <a:t>- Ensure data privacy compliance.</a:t>
            </a:r>
          </a:p>
          <a:p>
            <a:pPr/>
            <a:r>
              <a:t>- Provide staff training on tool usage.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7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Summary: Visual AI tools offer transformative potential for the oil sector.</a:t>
            </a:r>
          </a:p>
          <a:p>
            <a:pPr/>
            <a:r>
              <a:t>Call to Action: Explore and implement these tools to enhance operations.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 Image Generation Overview</a:t>
            </a:r>
          </a:p>
        </p:txBody>
      </p:sp>
      <p:sp>
        <p:nvSpPr>
          <p:cNvPr id="10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Purpose: Create images from textual descriptions AKA Prompts</a:t>
            </a:r>
          </a:p>
          <a:p>
            <a:pPr/>
            <a:r>
              <a:t>Applications: Marketing materials, training simulations, conceptual designs.</a:t>
            </a:r>
          </a:p>
          <a:p>
            <a:pPr/>
            <a:r>
              <a:t>‘graphic designers’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AI Generates Images</a:t>
            </a:r>
          </a:p>
        </p:txBody>
      </p:sp>
      <p:sp>
        <p:nvSpPr>
          <p:cNvPr id="10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Process:</a:t>
            </a:r>
          </a:p>
          <a:p>
            <a:pPr/>
            <a:r>
              <a:t>1. Input: Text prompt (e.g., ‘Make a picture sunset over the Asmara’s Skyline').</a:t>
            </a:r>
          </a:p>
          <a:p>
            <a:pPr/>
            <a:r>
              <a:t>2. Model interprets the prompt using trained data.</a:t>
            </a:r>
          </a:p>
          <a:p>
            <a:pPr/>
            <a:r>
              <a:t>3. Output: Generated image matching the description.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Deepfakes Explained</a:t>
            </a:r>
          </a:p>
        </p:txBody>
      </p:sp>
      <p:sp>
        <p:nvSpPr>
          <p:cNvPr id="107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Definition: AI-generated or manipulated media that replaces a person's likeness with another's.</a:t>
            </a:r>
          </a:p>
          <a:p>
            <a:pPr/>
            <a:r>
              <a:t>Risks: Misinformation, security breaches, reputational damage.</a:t>
            </a:r>
          </a:p>
          <a:p>
            <a:pPr/>
            <a:r>
              <a:t>Benefits: Education, Simulation, Training…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 of Deepfakes</a:t>
            </a:r>
          </a:p>
        </p:txBody>
      </p:sp>
      <p:sp>
        <p:nvSpPr>
          <p:cNvPr id="11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Entertainment: Celebrity likeness in film</a:t>
            </a:r>
          </a:p>
          <a:p>
            <a:pPr/>
            <a:r>
              <a:t>Education: Animated historical figures for learning.</a:t>
            </a:r>
          </a:p>
          <a:p>
            <a:pPr/>
            <a:r>
              <a:t>Historical Reenactments: Reviving figures from history for educational purposes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z="3784"/>
            </a:lvl1pPr>
          </a:lstStyle>
          <a:p>
            <a:pPr/>
            <a:r>
              <a:t>Open-Source AI Tools for Image Generation</a:t>
            </a:r>
          </a:p>
        </p:txBody>
      </p:sp>
      <p:sp>
        <p:nvSpPr>
          <p:cNvPr id="113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defTabSz="301752">
              <a:buSzTx/>
              <a:buFontTx/>
              <a:buNone/>
              <a:defRPr b="1"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t>Leonardo.Ai (Free Tier)</a:t>
            </a:r>
            <a:endParaRPr b="0"/>
          </a:p>
          <a:p>
            <a:pPr marL="301752" indent="-209550" defTabSz="301752">
              <a:buFont typeface="Times Roman"/>
              <a:defRPr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Strengths:</a:t>
            </a:r>
            <a:r>
              <a:t> High-quality photorealistic and artistic styles, custom model training.</a:t>
            </a:r>
          </a:p>
          <a:p>
            <a:pPr marL="301752" indent="-209550" defTabSz="301752">
              <a:buFont typeface="Times Roman"/>
              <a:defRPr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Free Plan:</a:t>
            </a:r>
            <a:r>
              <a:t> Limited daily credits, enough for casual use.</a:t>
            </a:r>
          </a:p>
          <a:p>
            <a:pPr marL="301752" indent="-209550" defTabSz="301752">
              <a:buFont typeface="Times Roman"/>
              <a:defRPr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Website:</a:t>
            </a:r>
            <a:r>
              <a:t> https://leonardo.ai</a:t>
            </a:r>
          </a:p>
          <a:p>
            <a:pPr marL="0" indent="0" defTabSz="301752">
              <a:buSzTx/>
              <a:buFontTx/>
              <a:buNone/>
              <a:defRPr b="1"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t>BlueWillow AI</a:t>
            </a:r>
            <a:endParaRPr b="0"/>
          </a:p>
          <a:p>
            <a:pPr marL="301752" indent="-209550" defTabSz="301752">
              <a:buFont typeface="Times Roman"/>
              <a:defRPr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Strengths:</a:t>
            </a:r>
            <a:r>
              <a:t> Midjourney-style generation via Discord, simple prompt system.</a:t>
            </a:r>
          </a:p>
          <a:p>
            <a:pPr marL="301752" indent="-209550" defTabSz="301752">
              <a:buFont typeface="Times Roman"/>
              <a:defRPr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Free Plan:</a:t>
            </a:r>
            <a:r>
              <a:t> Unlimited generations but queued processing during peak times.</a:t>
            </a:r>
          </a:p>
          <a:p>
            <a:pPr marL="301752" indent="-209550" defTabSz="301752">
              <a:buFont typeface="Times Roman"/>
              <a:defRPr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Website:</a:t>
            </a:r>
            <a:r>
              <a:t> https://www.bluewillow.ai</a:t>
            </a:r>
          </a:p>
          <a:p>
            <a:pPr marL="0" indent="0" defTabSz="301752">
              <a:buSzTx/>
              <a:buFontTx/>
              <a:buNone/>
              <a:defRPr b="1"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Craiyon (formerly DALL·E Mini)</a:t>
            </a:r>
            <a:endParaRPr b="0"/>
          </a:p>
          <a:p>
            <a:pPr marL="301752" indent="-209550" defTabSz="301752">
              <a:buFont typeface="Times Roman"/>
              <a:defRPr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Strengths:</a:t>
            </a:r>
            <a:r>
              <a:t> 100% free, unlimited generations, runs in your browser.</a:t>
            </a:r>
          </a:p>
          <a:p>
            <a:pPr marL="301752" indent="-209550" defTabSz="301752">
              <a:buFont typeface="Times Roman"/>
              <a:defRPr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Free Plan:</a:t>
            </a:r>
            <a:r>
              <a:t> No signup needed, but slower and lower resolution than premium tools.</a:t>
            </a:r>
          </a:p>
          <a:p>
            <a:pPr marL="301752" indent="-209550" defTabSz="301752">
              <a:buFont typeface="Times Roman"/>
              <a:defRPr sz="1782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Website:</a:t>
            </a:r>
            <a: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https://www.craiyon.com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ComfyUI</a:t>
            </a:r>
          </a:p>
        </p:txBody>
      </p:sp>
      <p:sp>
        <p:nvSpPr>
          <p:cNvPr id="116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Description: A node-based interface for Stable Diffusion.</a:t>
            </a:r>
          </a:p>
          <a:p>
            <a:pPr/>
            <a:r>
              <a:t>Features: User-friendly, modular workflow, supports extensions.</a:t>
            </a:r>
          </a:p>
          <a:p>
            <a:pPr/>
            <a:r>
              <a:t>Use Cases: Streamlining image generation processes.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Fooocus</a:t>
            </a:r>
          </a:p>
        </p:txBody>
      </p:sp>
      <p:sp>
        <p:nvSpPr>
          <p:cNvPr id="119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Description: An intuitive interface for Stable Diffusion XL.</a:t>
            </a:r>
          </a:p>
          <a:p>
            <a:pPr/>
            <a:r>
              <a:t>Features: Predefined styles, GPT-2 integration for enhanced prompts.</a:t>
            </a:r>
          </a:p>
          <a:p>
            <a:pPr/>
            <a:r>
              <a:t>Use Cases: Rapid image creation with minimal setup.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